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468" r:id="rId2"/>
    <p:sldId id="572" r:id="rId3"/>
    <p:sldId id="563" r:id="rId4"/>
    <p:sldId id="617" r:id="rId5"/>
    <p:sldId id="518" r:id="rId6"/>
    <p:sldId id="601" r:id="rId7"/>
    <p:sldId id="604" r:id="rId8"/>
    <p:sldId id="580" r:id="rId9"/>
    <p:sldId id="593" r:id="rId10"/>
    <p:sldId id="599" r:id="rId11"/>
    <p:sldId id="594" r:id="rId12"/>
    <p:sldId id="595" r:id="rId13"/>
    <p:sldId id="597" r:id="rId14"/>
    <p:sldId id="618" r:id="rId15"/>
    <p:sldId id="582" r:id="rId16"/>
    <p:sldId id="608" r:id="rId17"/>
    <p:sldId id="605" r:id="rId18"/>
    <p:sldId id="607" r:id="rId19"/>
    <p:sldId id="606" r:id="rId20"/>
    <p:sldId id="619" r:id="rId21"/>
    <p:sldId id="587" r:id="rId22"/>
    <p:sldId id="614" r:id="rId23"/>
    <p:sldId id="615" r:id="rId24"/>
    <p:sldId id="616" r:id="rId25"/>
    <p:sldId id="592" r:id="rId26"/>
    <p:sldId id="591" r:id="rId27"/>
    <p:sldId id="573" r:id="rId28"/>
    <p:sldId id="535" r:id="rId29"/>
    <p:sldId id="500" r:id="rId30"/>
    <p:sldId id="485" r:id="rId31"/>
    <p:sldId id="484" r:id="rId32"/>
    <p:sldId id="469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571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/>
        </p14:section>
        <p14:section name="1 個案背景" id="{8A292CD8-22DB-4FA8-A5FD-1C02BB324069}">
          <p14:sldIdLst>
            <p14:sldId id="572"/>
            <p14:sldId id="563"/>
          </p14:sldIdLst>
        </p14:section>
        <p14:section name="破釜沉舟" id="{9EADBBCD-EA14-48A2-A553-AD212CC7BBAE}">
          <p14:sldIdLst>
            <p14:sldId id="617"/>
            <p14:sldId id="518"/>
            <p14:sldId id="601"/>
            <p14:sldId id="604"/>
            <p14:sldId id="580"/>
          </p14:sldIdLst>
        </p14:section>
        <p14:section name="斷絕消息" id="{CF9CF037-963B-4EFC-AD0F-8E11ED65C275}">
          <p14:sldIdLst>
            <p14:sldId id="593"/>
            <p14:sldId id="599"/>
            <p14:sldId id="594"/>
            <p14:sldId id="595"/>
            <p14:sldId id="597"/>
          </p14:sldIdLst>
        </p14:section>
        <p14:section name="圍師必闕" id="{5B0CF3D3-808B-45B7-A93A-EEBA74CCA796}">
          <p14:sldIdLst>
            <p14:sldId id="618"/>
            <p14:sldId id="582"/>
            <p14:sldId id="608"/>
            <p14:sldId id="605"/>
            <p14:sldId id="607"/>
            <p14:sldId id="606"/>
          </p14:sldIdLst>
        </p14:section>
        <p14:section name="薩拉米戰術" id="{23EBC1FB-0D01-4580-94FE-C95B99C8F5B9}">
          <p14:sldIdLst>
            <p14:sldId id="619"/>
            <p14:sldId id="587"/>
            <p14:sldId id="614"/>
            <p14:sldId id="615"/>
            <p14:sldId id="616"/>
            <p14:sldId id="592"/>
          </p14:sldIdLst>
        </p14:section>
        <p14:section name="6 Q&amp;A" id="{9204D421-7017-4F71-B689-682510469634}">
          <p14:sldIdLst>
            <p14:sldId id="591"/>
          </p14:sldIdLst>
        </p14:section>
        <p14:section name="暫存區" id="{BCF3C40B-F728-41CA-99F0-92C905C34DED}">
          <p14:sldIdLst>
            <p14:sldId id="573"/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4574" autoAdjust="0"/>
  </p:normalViewPr>
  <p:slideViewPr>
    <p:cSldViewPr snapToGrid="0">
      <p:cViewPr varScale="1">
        <p:scale>
          <a:sx n="51" d="100"/>
          <a:sy n="51" d="100"/>
        </p:scale>
        <p:origin x="1196" y="44"/>
      </p:cViewPr>
      <p:guideLst/>
    </p:cSldViewPr>
  </p:slideViewPr>
  <p:outlineViewPr>
    <p:cViewPr>
      <p:scale>
        <a:sx n="33" d="100"/>
        <a:sy n="33" d="100"/>
      </p:scale>
      <p:origin x="0" y="-35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en-US" altLang="zh-CN"/>
              <a:t>://pansci.asia/archives/79971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1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8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8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許多人遇到事，都喜歡佔十足上風，甚至不惜把對方踩在腳下，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「圍師必闕，窮寇莫追」古人常說「窮寇莫追」意指盜匪已經逃跑，就別追了，為什麼不追？主要怕把盜匪逼急了，狗急跳牆，跟你拼命。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當你要保的是財產，盜匪保的卻是性命時，當然不值得跟他周旋到底。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古軍事家也說「圍師必闕」，意指當包圍敵人軍隊時，一定要留個缺口，使有生路而不死戰。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4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6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8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71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7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61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1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90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3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58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3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圍師必闕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「圍師必闕」這句話出自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孫子兵法．軍爭篇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，意思是包圍城裡的敵軍，要留缺口，要留活路，不要四面堵死，密不通風，以免敵人拚死抵抗。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按照鬥爭或競爭原則，我們以為，打擊對手務必逼得對方無路可逃，不留一點機會和漏洞。但經驗法則告訴我們，對手被逼上絕路，一旦豁出去，反撲的力量大得驚人。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3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00</a:t>
            </a:r>
            <a:r>
              <a:rPr lang="en-US" altLang="zh-CN" baseline="0" dirty="0" smtClean="0"/>
              <a:t> </a:t>
            </a:r>
            <a:r>
              <a:rPr lang="zh-TW" altLang="en-US" baseline="0" dirty="0" smtClean="0"/>
              <a:t>兩敗俱傷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3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斷絕消息</a:t>
            </a:r>
          </a:p>
          <a:p>
            <a:r>
              <a:rPr lang="zh-TW" altLang="en-US" dirty="0"/>
              <a:t>圍師必闕</a:t>
            </a:r>
          </a:p>
          <a:p>
            <a:r>
              <a:rPr lang="zh-TW" altLang="en-US" dirty="0"/>
              <a:t>薩拉米戰術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3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4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0%B4%E9%87%9C%E6%B2%89%E8%88%9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破釜沉舟</a:t>
            </a:r>
            <a:endParaRPr lang="zh-TW" altLang="en-US" sz="8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33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2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986251" y="1237520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9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110318" y="2847975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6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340168" y="2104229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 rot="20052550">
            <a:off x="8407603" y="459624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 rot="1502662">
            <a:off x="8416163" y="487106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 rot="1502662">
            <a:off x="8345327" y="630480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 rot="20052550">
            <a:off x="8394016" y="595129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79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圍師必闕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06918" y="1294973"/>
            <a:ext cx="7821713" cy="453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孫子兵法．軍爭篇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包圍城裡的敵軍，要留缺口，要留活路，不要四面堵死，密不通風，以免敵人拚死抵抗。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按照鬥爭或競爭原則，我們以為，打擊對手務必逼得對方無路可逃，不留一點機會和漏洞。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但經驗法則告訴我們，對手被逼上絕路，一旦豁出去，反撲的力量大得驚人。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0" y="6227675"/>
            <a:ext cx="517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88DBC11-726F-4E7A-BD49-4834F7A1446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E18C2D-4645-4D3F-9489-3839FB893A3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2EF3C3-A5C4-47F5-B8DA-2B26782E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10" y="872369"/>
            <a:ext cx="4069261" cy="4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307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28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76" y="4531208"/>
            <a:ext cx="3086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881509" y="4135266"/>
            <a:ext cx="8264476" cy="25340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6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26" y="133444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60" y="217520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3702" y="4298949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34283" y="4917674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42544" y="4276867"/>
            <a:ext cx="1276788" cy="12595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1320664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1284" y="205116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429215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22411" y="496297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28718" y="5609304"/>
            <a:ext cx="1226092" cy="10290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6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132305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095715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3627363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965987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92458" y="5453354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1068" y="431102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79107" y="488510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638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釜</a:t>
            </a:r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沉舟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1036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薩拉米戰術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584633" y="1483403"/>
            <a:ext cx="7770830" cy="389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Salami tactics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0174" y="636794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0A50B2E8-9DF8-449A-AF87-3053C7C91C6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E27E1E-BC21-48CA-BD24-104A8237657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326038-B2C1-484F-AA99-DC3FAD4A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42" y="2138896"/>
            <a:ext cx="3447597" cy="35882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6DBE21-BBD0-4F0B-A399-92858B4757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1" r="2771" b="35677"/>
          <a:stretch/>
        </p:blipFill>
        <p:spPr>
          <a:xfrm rot="1286013">
            <a:off x="8370663" y="2057161"/>
            <a:ext cx="3322167" cy="9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85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67463" y="2318890"/>
            <a:ext cx="1296893" cy="1435576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第一天小規模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7883" y="3200875"/>
            <a:ext cx="1485726" cy="984922"/>
            <a:chOff x="6550634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50634" y="130881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518106" cy="984922"/>
            <a:chOff x="6568385" y="1182687"/>
            <a:chExt cx="2326065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971327" y="1310945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3722519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2255827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第一天小規模對抗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2866142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0.2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41557" y="444259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1" name="標題 2"/>
          <p:cNvSpPr>
            <a:spLocks noGrp="1"/>
          </p:cNvSpPr>
          <p:nvPr>
            <p:ph type="title"/>
          </p:nvPr>
        </p:nvSpPr>
        <p:spPr>
          <a:xfrm>
            <a:off x="451036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薩拉米戰術</a:t>
            </a:r>
          </a:p>
        </p:txBody>
      </p:sp>
    </p:spTree>
    <p:extLst>
      <p:ext uri="{BB962C8B-B14F-4D97-AF65-F5344CB8AC3E}">
        <p14:creationId xmlns:p14="http://schemas.microsoft.com/office/powerpoint/2010/main" val="12833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451046" cy="1416963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第二天小規模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5068" y="3200875"/>
            <a:ext cx="1485726" cy="984922"/>
            <a:chOff x="6546321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46321" y="1297125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03656" y="3671516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03532" y="2218715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二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79800" y="2886987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0.4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,0.4)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77135" y="4384275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79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44731" cy="14036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第三天小規模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8" y="3200875"/>
            <a:ext cx="1498039" cy="984922"/>
            <a:chOff x="6568385" y="1182687"/>
            <a:chExt cx="2295317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87251" y="1285934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6761" y="3775811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60117" y="2205979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(0,0.4)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第三天小規模對抗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33734" y="2932336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84649" y="4469686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8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32728" cy="1457540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第四天小規模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6263" y="3200875"/>
            <a:ext cx="1485726" cy="984922"/>
            <a:chOff x="6548152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48152" y="1308245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23089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11399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四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79800" y="2943354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2" y="4238148"/>
            <a:ext cx="2384223" cy="2594197"/>
          </a:xfrm>
          <a:prstGeom prst="rect">
            <a:avLst/>
          </a:prstGeom>
        </p:spPr>
      </p:pic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44084" y="4428814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2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0B5989-A536-49F4-B44F-1DE29492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8F3E15-122B-4493-BB71-460B05C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6EA710FD-C788-442B-B6D1-AE3407D922AF}"/>
              </a:ext>
            </a:extLst>
          </p:cNvPr>
          <p:cNvGrpSpPr/>
          <p:nvPr/>
        </p:nvGrpSpPr>
        <p:grpSpPr>
          <a:xfrm>
            <a:off x="4101275" y="1522858"/>
            <a:ext cx="3698561" cy="3700173"/>
            <a:chOff x="3617392" y="513777"/>
            <a:chExt cx="1734715" cy="1735471"/>
          </a:xfrm>
        </p:grpSpPr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74A645BB-D75B-4934-AECB-48D6A140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392" y="513777"/>
              <a:ext cx="1734715" cy="1735471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31DE6BAF-ACC0-469C-BA19-619467746461}"/>
                </a:ext>
              </a:extLst>
            </p:cNvPr>
            <p:cNvSpPr txBox="1"/>
            <p:nvPr/>
          </p:nvSpPr>
          <p:spPr>
            <a:xfrm>
              <a:off x="3735618" y="994246"/>
              <a:ext cx="1480324" cy="909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</a:t>
              </a:r>
            </a:p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</a:t>
              </a:r>
              <a:endPara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460479"/>
      </p:ext>
    </p:extLst>
  </p:cSld>
  <p:clrMapOvr>
    <a:masterClrMapping/>
  </p:clrMapOvr>
  <p:transition spd="slow" advTm="3000">
    <p:random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3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/>
              <a:t>玉瑛</a:t>
            </a:r>
            <a:endParaRPr lang="zh-CN" altLang="en-US" dirty="0"/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2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大綱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破釜沉舟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斷絕消息</a:t>
            </a:r>
            <a:endParaRPr lang="zh-CN" altLang="en-US" sz="32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343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圍師必闕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ㄑㄩㄝ</a:t>
            </a: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Q&amp;A</a:t>
            </a: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薩拉米戰術</a:t>
            </a:r>
            <a:endParaRPr lang="zh-CN" altLang="en-US" sz="32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9564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破釜沉舟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49582" y="905606"/>
            <a:ext cx="7794570" cy="518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出自秦末的鉅鹿之戰。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西曆公元前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項羽為報叔父項梁之仇，親率二萬精兵進攻秦國王離及章邯。渡漳水後，命令兵士鑿沉船隻，打破煮食用的釜鑊，再放火燒掉岸邊的房屋，只帶三日乾糧，以此激勵士兵，寧可戰死也不退縮。經過九次激烈的交鋒，最終楚軍打敗了秦國，取得勝利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後世以「破釜沉舟」表示下定決心，義無反顧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625910" y="6323446"/>
            <a:ext cx="7794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https://zh.wikipedia.org/wiki/%E7%A0%B4%E9%87%9C%E6%B2%89%E8%88%9F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E7FC47A-2028-4CD5-AA4C-862F24DAA6F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6705CE-A312-49E6-A9B5-4FD7429384C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1026" name="Picture 2" descr="http://www.tanmizhi.com/img/allimg/01/8-1P12GR050641.png">
            <a:extLst>
              <a:ext uri="{FF2B5EF4-FFF2-40B4-BE49-F238E27FC236}">
                <a16:creationId xmlns:a16="http://schemas.microsoft.com/office/drawing/2014/main" id="{63DCBF06-DBAF-4826-AC96-5A4BED9EF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4"/>
          <a:stretch/>
        </p:blipFill>
        <p:spPr bwMode="auto">
          <a:xfrm>
            <a:off x="8420480" y="1739619"/>
            <a:ext cx="3333101" cy="30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6164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1" y="5534692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3346854" y="6101512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76896" y="5503614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3732" y="4282406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53561" y="4784399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(1,-0.8)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91963" y="6138450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32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2" y="5534692"/>
            <a:ext cx="156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5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5022" y="111378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</a:t>
            </a:r>
            <a:r>
              <a:rPr lang="zh-TW" altLang="zh-TW" sz="2400" b="1" kern="100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撤退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，項軍</a:t>
            </a:r>
            <a:r>
              <a:rPr lang="zh-TW" altLang="zh-TW" sz="24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077" y="1665804"/>
            <a:ext cx="10991850" cy="3038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001115" y="529827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00 </a:t>
            </a:r>
            <a:r>
              <a:rPr lang="zh-TW" altLang="en-US" dirty="0"/>
              <a:t>兩敗俱傷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6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3790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換做你是秦軍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83790" y="993571"/>
            <a:ext cx="76803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換作你是秦軍，你要怎麼突破項軍的「破釜沉舟」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方法有三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「斷絕消息」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：讓項軍的部隊無法互相聯絡，使項軍的部隊無法連成一氣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「圍師必闕」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：留條退路給項軍，讓項軍知道除誓死對抗外，還有另一條退路可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選。</a:t>
            </a:r>
            <a:endParaRPr lang="en-US" altLang="zh-TW" sz="2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薩拉米戰術」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：逐次稱加「小規模對抗」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削弱項軍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「破釜沉舟」的氣勢，最後瓦解項軍意志力。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145">
            <a:extLst>
              <a:ext uri="{FF2B5EF4-FFF2-40B4-BE49-F238E27FC236}">
                <a16:creationId xmlns:a16="http://schemas.microsoft.com/office/drawing/2014/main" id="{02E148DB-D21B-415D-BE36-6CF81FD9C166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BA6F87-ED0E-4500-8540-A2A616B32E3C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2050" name="Picture 2" descr="ãç ´éæ²èãçåçæå°çµæ">
            <a:extLst>
              <a:ext uri="{FF2B5EF4-FFF2-40B4-BE49-F238E27FC236}">
                <a16:creationId xmlns:a16="http://schemas.microsoft.com/office/drawing/2014/main" id="{F18A3E0F-3518-4AA3-9341-BAE55AE0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783" y="2403384"/>
            <a:ext cx="3344427" cy="25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299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9303" y="5601154"/>
            <a:ext cx="154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95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439" y="42368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8920" y="369232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4125" y="573849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 rot="20052550">
            <a:off x="8295469" y="468401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 rot="20052550">
            <a:off x="8448205" y="599274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2472</Words>
  <Application>Microsoft Office PowerPoint</Application>
  <PresentationFormat>寬螢幕</PresentationFormat>
  <Paragraphs>717</Paragraphs>
  <Slides>41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22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64" baseType="lpstr">
      <vt:lpstr>微软雅黑</vt:lpstr>
      <vt:lpstr>Open Sans Extrabold</vt:lpstr>
      <vt:lpstr>Signika</vt:lpstr>
      <vt:lpstr>宋体</vt:lpstr>
      <vt:lpstr>专业字体设计服务/WWW.ZTSGC.COM/</vt:lpstr>
      <vt:lpstr>方正准圆简体</vt:lpstr>
      <vt:lpstr>王漢宗顏楷體繁</vt:lpstr>
      <vt:lpstr>时尚中黑简体</vt:lpstr>
      <vt:lpstr>迷你简汉真广标</vt:lpstr>
      <vt:lpstr>華康華綜體W5</vt:lpstr>
      <vt:lpstr>華康新綜藝體</vt:lpstr>
      <vt:lpstr>華康儷中黑(P)</vt:lpstr>
      <vt:lpstr>微軟正黑體</vt:lpstr>
      <vt:lpstr>新細明體</vt:lpstr>
      <vt:lpstr>標楷體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Office Theme</vt:lpstr>
      <vt:lpstr>PowerPoint 簡報</vt:lpstr>
      <vt:lpstr>大綱</vt:lpstr>
      <vt:lpstr>大綱</vt:lpstr>
      <vt:lpstr>破釜沉舟</vt:lpstr>
      <vt:lpstr>破釜沉舟</vt:lpstr>
      <vt:lpstr>破釜沉舟</vt:lpstr>
      <vt:lpstr>破釜沉舟</vt:lpstr>
      <vt:lpstr>換做你是秦軍</vt:lpstr>
      <vt:lpstr>斷絕消息</vt:lpstr>
      <vt:lpstr>斷絕消息</vt:lpstr>
      <vt:lpstr>斷絕消息</vt:lpstr>
      <vt:lpstr>斷絕消息</vt:lpstr>
      <vt:lpstr>斷絕消息</vt:lpstr>
      <vt:lpstr>圍師必闕</vt:lpstr>
      <vt:lpstr>圍師必闕</vt:lpstr>
      <vt:lpstr>圍師必闕</vt:lpstr>
      <vt:lpstr>圍師必闕</vt:lpstr>
      <vt:lpstr>圍師必闕</vt:lpstr>
      <vt:lpstr>圍師必闕</vt:lpstr>
      <vt:lpstr>薩拉米戰術</vt:lpstr>
      <vt:lpstr>薩拉米戰術</vt:lpstr>
      <vt:lpstr>薩拉米戰術</vt:lpstr>
      <vt:lpstr>薩拉米戰術</vt:lpstr>
      <vt:lpstr>薩拉米戰術</vt:lpstr>
      <vt:lpstr>PowerPoint 簡報</vt:lpstr>
      <vt:lpstr>大綱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chen wei chun</cp:lastModifiedBy>
  <cp:revision>298</cp:revision>
  <dcterms:created xsi:type="dcterms:W3CDTF">2017-08-07T13:33:56Z</dcterms:created>
  <dcterms:modified xsi:type="dcterms:W3CDTF">2019-05-23T11:17:31Z</dcterms:modified>
</cp:coreProperties>
</file>